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57" r:id="rId4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914400" rtl="0" eaLnBrk="1" latinLnBrk="0" hangingPunct="1"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914400" rtl="0" eaLnBrk="1" latinLnBrk="0" hangingPunct="1"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914400" rtl="0" eaLnBrk="1" latinLnBrk="0" hangingPunct="1"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914400" rtl="0" eaLnBrk="1" latinLnBrk="0" hangingPunct="1">
      <a:defRPr sz="3400" kern="1200">
        <a:solidFill>
          <a:srgbClr val="5B4D2D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1" autoAdjust="0"/>
    <p:restoredTop sz="86432" autoAdjust="0"/>
  </p:normalViewPr>
  <p:slideViewPr>
    <p:cSldViewPr>
      <p:cViewPr varScale="1">
        <p:scale>
          <a:sx n="71" d="100"/>
          <a:sy n="71" d="100"/>
        </p:scale>
        <p:origin x="2466" y="5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E0665-73B1-4201-91E1-A4127AA2171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EB624-5299-4A61-85D1-8575D5CCE7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EB624-5299-4A61-85D1-8575D5CCE7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705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70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8133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8133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American Typewriter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699" dir="5400000" algn="ctr" rotWithShape="0">
              <a:schemeClr val="bg2">
                <a:alpha val="79999"/>
              </a:schemeClr>
            </a:outerShdw>
          </a:effec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merican Typewriter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8133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2699" dir="5400000" algn="ctr" rotWithShape="0">
              <a:schemeClr val="bg2">
                <a:alpha val="79999"/>
              </a:schemeClr>
            </a:outerShdw>
          </a:effec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merican Typewriter" charset="0"/>
              </a:rPr>
              <a:t>Click to edit Master text styles</a:t>
            </a:r>
          </a:p>
          <a:p>
            <a:pPr lvl="1"/>
            <a:r>
              <a:rPr lang="en-US">
                <a:sym typeface="American Typewriter" charset="0"/>
              </a:rPr>
              <a:t>Second level</a:t>
            </a:r>
          </a:p>
          <a:p>
            <a:pPr lvl="2"/>
            <a:r>
              <a:rPr lang="en-US">
                <a:sym typeface="American Typewriter" charset="0"/>
              </a:rPr>
              <a:t>Third level</a:t>
            </a:r>
          </a:p>
          <a:p>
            <a:pPr lvl="3"/>
            <a:r>
              <a:rPr lang="en-US">
                <a:sym typeface="American Typewriter" charset="0"/>
              </a:rPr>
              <a:t>Fourth level</a:t>
            </a:r>
          </a:p>
          <a:p>
            <a:pPr lvl="4"/>
            <a:r>
              <a:rPr lang="en-US">
                <a:sym typeface="American Typewriter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American Typewriter" charset="0"/>
        </a:defRPr>
      </a:lvl1pPr>
      <a:lvl2pPr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2pPr>
      <a:lvl3pPr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3pPr>
      <a:lvl4pPr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4pPr>
      <a:lvl5pPr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5pPr>
      <a:lvl6pPr marL="457200" algn="ctr" rtl="0" fontAlgn="base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6pPr>
      <a:lvl7pPr marL="914400" algn="ctr" rtl="0" fontAlgn="base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7pPr>
      <a:lvl8pPr marL="1371600" algn="ctr" rtl="0" fontAlgn="base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8pPr>
      <a:lvl9pPr marL="1828800" algn="ctr" rtl="0" fontAlgn="base">
        <a:lnSpc>
          <a:spcPct val="80000"/>
        </a:lnSpc>
        <a:spcBef>
          <a:spcPts val="800"/>
        </a:spcBef>
        <a:spcAft>
          <a:spcPct val="0"/>
        </a:spcAft>
        <a:defRPr sz="7600">
          <a:solidFill>
            <a:schemeClr val="tx1"/>
          </a:solidFill>
          <a:latin typeface="American Typewriter" charset="0"/>
          <a:ea typeface="ヒラギノ明朝 ProN W3" charset="0"/>
          <a:cs typeface="ヒラギノ明朝 ProN W3" charset="0"/>
          <a:sym typeface="American Typewriter" charset="0"/>
        </a:defRPr>
      </a:lvl9pPr>
    </p:titleStyle>
    <p:bodyStyle>
      <a:lvl1pPr marL="342900" indent="-342900"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1pPr>
      <a:lvl2pPr marL="742950" indent="-285750"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2pPr>
      <a:lvl3pPr marL="1143000" indent="-228600"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3pPr>
      <a:lvl4pPr marL="1600200" indent="-228600"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4pPr>
      <a:lvl5pPr marL="2057400" indent="-228600" algn="ctr" rtl="0" eaLnBrk="0" fontAlgn="base" hangingPunct="0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5pPr>
      <a:lvl6pPr marL="457200" algn="ctr" rtl="0" fontAlgn="base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6pPr>
      <a:lvl7pPr marL="914400" algn="ctr" rtl="0" fontAlgn="base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7pPr>
      <a:lvl8pPr marL="1371600" algn="ctr" rtl="0" fontAlgn="base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8pPr>
      <a:lvl9pPr marL="1828800" algn="ctr" rtl="0" fontAlgn="base">
        <a:lnSpc>
          <a:spcPct val="80000"/>
        </a:lnSpc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merican Typewriter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/>
          <p:cNvGrpSpPr>
            <a:grpSpLocks/>
          </p:cNvGrpSpPr>
          <p:nvPr/>
        </p:nvGrpSpPr>
        <p:grpSpPr bwMode="auto">
          <a:xfrm>
            <a:off x="6921500" y="1828800"/>
            <a:ext cx="4597400" cy="6096000"/>
            <a:chOff x="0" y="0"/>
            <a:chExt cx="2896" cy="3840"/>
          </a:xfrm>
        </p:grpSpPr>
        <p:pic>
          <p:nvPicPr>
            <p:cNvPr id="307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8342" t="17918" r="7373" b="18024"/>
            <a:stretch>
              <a:fillRect/>
            </a:stretch>
          </p:blipFill>
          <p:spPr bwMode="auto">
            <a:xfrm>
              <a:off x="104" y="104"/>
              <a:ext cx="2686" cy="36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79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896" cy="38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defRPr/>
            </a:pPr>
            <a:endParaRPr lang="en-US"/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863600" y="519113"/>
            <a:ext cx="14732000" cy="10101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387600" y="304800"/>
            <a:ext cx="6946900" cy="9258300"/>
            <a:chOff x="0" y="0"/>
            <a:chExt cx="4376" cy="583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5400" r="25435"/>
            <a:stretch>
              <a:fillRect/>
            </a:stretch>
          </p:blipFill>
          <p:spPr bwMode="auto">
            <a:xfrm>
              <a:off x="104" y="104"/>
              <a:ext cx="4162" cy="56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4376" cy="58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6426200" y="452439"/>
            <a:ext cx="6886575" cy="9258300"/>
            <a:chOff x="38" y="0"/>
            <a:chExt cx="4338" cy="5832"/>
          </a:xfrm>
        </p:grpSpPr>
        <p:pic>
          <p:nvPicPr>
            <p:cNvPr id="205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5400" r="25435"/>
            <a:stretch>
              <a:fillRect/>
            </a:stretch>
          </p:blipFill>
          <p:spPr bwMode="auto">
            <a:xfrm>
              <a:off x="104" y="104"/>
              <a:ext cx="4162" cy="56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2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" y="0"/>
              <a:ext cx="4338" cy="58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6096000" cy="6591300"/>
          </a:xfrm>
        </p:spPr>
        <p:txBody>
          <a:bodyPr/>
          <a:lstStyle/>
          <a:p>
            <a:r>
              <a:rPr lang="en-US" dirty="0"/>
              <a:t>Great schools row as one;</a:t>
            </a:r>
            <a:r>
              <a:rPr lang="en-US" dirty="0">
                <a:sym typeface="Papyrus" charset="0"/>
              </a:rPr>
              <a:t> they are quite clearly in the same boat, pulling in the same direction in unison. The best schools we visited were tightly aligned communities marked by a palpable sense of “we.” </a:t>
            </a:r>
          </a:p>
          <a:p>
            <a:endParaRPr lang="en-US" dirty="0">
              <a:sym typeface="Papyrus" charset="0"/>
            </a:endParaRPr>
          </a:p>
          <a:p>
            <a:r>
              <a:rPr lang="en-US" dirty="0" err="1">
                <a:sym typeface="Papyrus" charset="0"/>
              </a:rPr>
              <a:t>Lickona</a:t>
            </a:r>
            <a:r>
              <a:rPr lang="en-US" dirty="0">
                <a:sym typeface="Papyrus" charset="0"/>
              </a:rPr>
              <a:t> and Davidson,2005, </a:t>
            </a:r>
          </a:p>
          <a:p>
            <a:r>
              <a:rPr lang="en-US" dirty="0">
                <a:sym typeface="Papyrus" charset="0"/>
              </a:rPr>
              <a:t>p.65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hoto - Vertical">
  <a:themeElements>
    <a:clrScheme name="">
      <a:dk1>
        <a:srgbClr val="2F2B20"/>
      </a:dk1>
      <a:lt1>
        <a:srgbClr val="D0D4DF"/>
      </a:lt1>
      <a:dk2>
        <a:srgbClr val="000000"/>
      </a:dk2>
      <a:lt2>
        <a:srgbClr val="D9D7BB"/>
      </a:lt2>
      <a:accent1>
        <a:srgbClr val="7C8432"/>
      </a:accent1>
      <a:accent2>
        <a:srgbClr val="333399"/>
      </a:accent2>
      <a:accent3>
        <a:srgbClr val="E4E6EC"/>
      </a:accent3>
      <a:accent4>
        <a:srgbClr val="27231A"/>
      </a:accent4>
      <a:accent5>
        <a:srgbClr val="BFC2AD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American Typewriter"/>
        <a:ea typeface="ヒラギノ明朝 ProN W3"/>
        <a:cs typeface="ヒラギノ明朝 ProN W3"/>
      </a:majorFont>
      <a:minorFont>
        <a:latin typeface="American Typewriter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C8432">
            <a:alpha val="74901"/>
          </a:srgbClr>
        </a:solidFill>
        <a:ln w="25400" cap="flat" cmpd="sng" algn="ctr">
          <a:solidFill>
            <a:srgbClr val="6C703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5B4D2D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C8432">
            <a:alpha val="74901"/>
          </a:srgbClr>
        </a:solidFill>
        <a:ln w="25400" cap="flat" cmpd="sng" algn="ctr">
          <a:solidFill>
            <a:srgbClr val="6C703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5B4D2D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Pages>0</Pages>
  <Words>51</Words>
  <Characters>0</Characters>
  <Application>Microsoft Office PowerPoint</Application>
  <PresentationFormat>Custom</PresentationFormat>
  <Lines>0</Lines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American Typewriter</vt:lpstr>
      <vt:lpstr>Calibri</vt:lpstr>
      <vt:lpstr>Palatino</vt:lpstr>
      <vt:lpstr>Papyrus</vt:lpstr>
      <vt:lpstr>Photo - Vertical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Vickie Bauerle</dc:creator>
  <cp:lastModifiedBy>Mina Brown</cp:lastModifiedBy>
  <cp:revision>5</cp:revision>
  <dcterms:modified xsi:type="dcterms:W3CDTF">2024-06-21T18:00:24Z</dcterms:modified>
</cp:coreProperties>
</file>