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1"/>
  </p:notesMasterIdLst>
  <p:handoutMasterIdLst>
    <p:handoutMasterId r:id="rId12"/>
  </p:handoutMasterIdLst>
  <p:sldIdLst>
    <p:sldId id="256" r:id="rId2"/>
    <p:sldId id="257" r:id="rId3"/>
    <p:sldId id="258" r:id="rId4"/>
    <p:sldId id="259" r:id="rId5"/>
    <p:sldId id="260" r:id="rId6"/>
    <p:sldId id="264" r:id="rId7"/>
    <p:sldId id="262" r:id="rId8"/>
    <p:sldId id="263" r:id="rId9"/>
    <p:sldId id="266"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5162B-43D8-4F31-888F-56F68D494E3D}" v="2" dt="2024-06-19T15:22:29.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44"/>
  </p:normalViewPr>
  <p:slideViewPr>
    <p:cSldViewPr snapToGrid="0">
      <p:cViewPr varScale="1">
        <p:scale>
          <a:sx n="95" d="100"/>
          <a:sy n="95" d="100"/>
        </p:scale>
        <p:origin x="10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D4A13C-273B-A575-B82F-88A97BF0DBB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Evokes Awareness Teach-Back Team 2</a:t>
            </a:r>
          </a:p>
        </p:txBody>
      </p:sp>
      <p:sp>
        <p:nvSpPr>
          <p:cNvPr id="3" name="Date Placeholder 2">
            <a:extLst>
              <a:ext uri="{FF2B5EF4-FFF2-40B4-BE49-F238E27FC236}">
                <a16:creationId xmlns:a16="http://schemas.microsoft.com/office/drawing/2014/main" id="{36741894-F066-3EE7-0CC0-02AF5520169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06DD22F-036A-48E5-BAF3-4BDE2AE244DD}" type="datetimeFigureOut">
              <a:rPr lang="en-US" smtClean="0"/>
              <a:t>6/19/2024</a:t>
            </a:fld>
            <a:endParaRPr lang="en-US"/>
          </a:p>
        </p:txBody>
      </p:sp>
      <p:sp>
        <p:nvSpPr>
          <p:cNvPr id="4" name="Footer Placeholder 3">
            <a:extLst>
              <a:ext uri="{FF2B5EF4-FFF2-40B4-BE49-F238E27FC236}">
                <a16:creationId xmlns:a16="http://schemas.microsoft.com/office/drawing/2014/main" id="{A907D932-401B-4906-5A20-3DF4DB69138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75F71-D3E1-FB9A-B317-C90FC5B07803}"/>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B2A3B5C-84DA-4C73-9362-5DEEEDC11B97}" type="slidenum">
              <a:rPr lang="en-US" smtClean="0"/>
              <a:t>‹#›</a:t>
            </a:fld>
            <a:endParaRPr lang="en-US"/>
          </a:p>
        </p:txBody>
      </p:sp>
    </p:spTree>
    <p:extLst>
      <p:ext uri="{BB962C8B-B14F-4D97-AF65-F5344CB8AC3E}">
        <p14:creationId xmlns:p14="http://schemas.microsoft.com/office/powerpoint/2010/main" val="176500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Evokes Awareness Teach-Back Team 2</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DCD1999-223C-43FB-8ABF-52B87C7F8E57}" type="datetimeFigureOut">
              <a:rPr lang="en-US" smtClean="0"/>
              <a:t>6/19/2024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9D58D53-3D6A-4BE4-B983-F10E07D5BA80}" type="slidenum">
              <a:rPr lang="en-US" smtClean="0"/>
              <a:t>‹#›</a:t>
            </a:fld>
            <a:endParaRPr lang="en-US"/>
          </a:p>
        </p:txBody>
      </p:sp>
    </p:spTree>
    <p:extLst>
      <p:ext uri="{BB962C8B-B14F-4D97-AF65-F5344CB8AC3E}">
        <p14:creationId xmlns:p14="http://schemas.microsoft.com/office/powerpoint/2010/main" val="83117904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6/19/2024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0723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6/19/2024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49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6/19/2024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881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6/19/2024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087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6/19/2024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019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6/19/2024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441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6/19/2024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7383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6/19/2024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4130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6/19/2024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0583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6/19/2024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8479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6/19/2024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4372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6/19/2024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1803440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5" r:id="rId7"/>
    <p:sldLayoutId id="2147483676" r:id="rId8"/>
    <p:sldLayoutId id="2147483677" r:id="rId9"/>
    <p:sldLayoutId id="2147483678" r:id="rId10"/>
    <p:sldLayoutId id="2147483685"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1" name="Rectangle 10">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Multicolored smoke gradient">
            <a:extLst>
              <a:ext uri="{FF2B5EF4-FFF2-40B4-BE49-F238E27FC236}">
                <a16:creationId xmlns:a16="http://schemas.microsoft.com/office/drawing/2014/main" id="{0E8800C5-14B7-E4E3-63B3-887AD72AB3DB}"/>
              </a:ext>
            </a:extLst>
          </p:cNvPr>
          <p:cNvPicPr>
            <a:picLocks noChangeAspect="1"/>
          </p:cNvPicPr>
          <p:nvPr/>
        </p:nvPicPr>
        <p:blipFill rotWithShape="1">
          <a:blip r:embed="rId3">
            <a:alphaModFix/>
          </a:blip>
          <a:srcRect t="8115" b="7632"/>
          <a:stretch/>
        </p:blipFill>
        <p:spPr>
          <a:xfrm>
            <a:off x="20" y="10"/>
            <a:ext cx="12191980" cy="6856614"/>
          </a:xfrm>
          <a:prstGeom prst="rect">
            <a:avLst/>
          </a:prstGeom>
        </p:spPr>
      </p:pic>
      <p:sp>
        <p:nvSpPr>
          <p:cNvPr id="5" name="TextBox 4">
            <a:extLst>
              <a:ext uri="{FF2B5EF4-FFF2-40B4-BE49-F238E27FC236}">
                <a16:creationId xmlns:a16="http://schemas.microsoft.com/office/drawing/2014/main" id="{9D587D84-4787-FBAF-E343-E9533DF77D15}"/>
              </a:ext>
            </a:extLst>
          </p:cNvPr>
          <p:cNvSpPr txBox="1"/>
          <p:nvPr/>
        </p:nvSpPr>
        <p:spPr>
          <a:xfrm>
            <a:off x="568410" y="5053914"/>
            <a:ext cx="3180422" cy="523220"/>
          </a:xfrm>
          <a:prstGeom prst="rect">
            <a:avLst/>
          </a:prstGeom>
          <a:noFill/>
        </p:spPr>
        <p:txBody>
          <a:bodyPr wrap="none" rtlCol="0">
            <a:spAutoFit/>
          </a:bodyPr>
          <a:lstStyle/>
          <a:p>
            <a:r>
              <a:rPr lang="en-US" sz="2800" dirty="0"/>
              <a:t>Evokes Awareness</a:t>
            </a:r>
          </a:p>
        </p:txBody>
      </p:sp>
      <p:sp>
        <p:nvSpPr>
          <p:cNvPr id="6" name="TextBox 5">
            <a:extLst>
              <a:ext uri="{FF2B5EF4-FFF2-40B4-BE49-F238E27FC236}">
                <a16:creationId xmlns:a16="http://schemas.microsoft.com/office/drawing/2014/main" id="{CA6816DC-8C18-14D0-972E-A067BA4C641F}"/>
              </a:ext>
            </a:extLst>
          </p:cNvPr>
          <p:cNvSpPr txBox="1"/>
          <p:nvPr/>
        </p:nvSpPr>
        <p:spPr>
          <a:xfrm>
            <a:off x="597857" y="5616714"/>
            <a:ext cx="6252521" cy="400110"/>
          </a:xfrm>
          <a:prstGeom prst="rect">
            <a:avLst/>
          </a:prstGeom>
          <a:noFill/>
        </p:spPr>
        <p:txBody>
          <a:bodyPr wrap="square" rtlCol="0">
            <a:spAutoFit/>
          </a:bodyPr>
          <a:lstStyle/>
          <a:p>
            <a:r>
              <a:rPr lang="en-US" sz="2000" dirty="0"/>
              <a:t>Eight Ideas To Evoke Awareness With Your Clients</a:t>
            </a:r>
          </a:p>
        </p:txBody>
      </p:sp>
    </p:spTree>
    <p:extLst>
      <p:ext uri="{BB962C8B-B14F-4D97-AF65-F5344CB8AC3E}">
        <p14:creationId xmlns:p14="http://schemas.microsoft.com/office/powerpoint/2010/main" val="6052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EDFDB-9276-36A0-9F55-2C46CEE0A934}"/>
              </a:ext>
            </a:extLst>
          </p:cNvPr>
          <p:cNvSpPr txBox="1"/>
          <p:nvPr/>
        </p:nvSpPr>
        <p:spPr>
          <a:xfrm>
            <a:off x="6512011" y="1902940"/>
            <a:ext cx="3406445" cy="523220"/>
          </a:xfrm>
          <a:prstGeom prst="rect">
            <a:avLst/>
          </a:prstGeom>
          <a:noFill/>
        </p:spPr>
        <p:txBody>
          <a:bodyPr wrap="none" rtlCol="0">
            <a:spAutoFit/>
          </a:bodyPr>
          <a:lstStyle/>
          <a:p>
            <a:r>
              <a:rPr lang="en-US" sz="2800" b="1" dirty="0"/>
              <a:t>Evokes Awareness</a:t>
            </a:r>
          </a:p>
        </p:txBody>
      </p:sp>
      <p:sp>
        <p:nvSpPr>
          <p:cNvPr id="5" name="TextBox 4">
            <a:extLst>
              <a:ext uri="{FF2B5EF4-FFF2-40B4-BE49-F238E27FC236}">
                <a16:creationId xmlns:a16="http://schemas.microsoft.com/office/drawing/2014/main" id="{BF0EC07E-3BB2-99F3-732A-6AA9B88E4337}"/>
              </a:ext>
            </a:extLst>
          </p:cNvPr>
          <p:cNvSpPr txBox="1"/>
          <p:nvPr/>
        </p:nvSpPr>
        <p:spPr>
          <a:xfrm>
            <a:off x="6512011" y="2693773"/>
            <a:ext cx="4769708" cy="1938992"/>
          </a:xfrm>
          <a:prstGeom prst="rect">
            <a:avLst/>
          </a:prstGeom>
          <a:noFill/>
        </p:spPr>
        <p:txBody>
          <a:bodyPr wrap="square" rtlCol="0">
            <a:spAutoFit/>
          </a:bodyPr>
          <a:lstStyle/>
          <a:p>
            <a:r>
              <a:rPr lang="en-US" sz="2400" dirty="0"/>
              <a:t>Facilitates client insight and learning by using tools and techniques such as powerful questioning, silence, metaphor, or analogy</a:t>
            </a:r>
          </a:p>
        </p:txBody>
      </p:sp>
      <p:pic>
        <p:nvPicPr>
          <p:cNvPr id="7" name="Picture 6" descr="A person and person sitting at a table&#10;&#10;Description automatically generated">
            <a:extLst>
              <a:ext uri="{FF2B5EF4-FFF2-40B4-BE49-F238E27FC236}">
                <a16:creationId xmlns:a16="http://schemas.microsoft.com/office/drawing/2014/main" id="{B82EBA0A-9254-8ACA-549A-A5DAC89A323B}"/>
              </a:ext>
            </a:extLst>
          </p:cNvPr>
          <p:cNvPicPr>
            <a:picLocks noChangeAspect="1"/>
          </p:cNvPicPr>
          <p:nvPr/>
        </p:nvPicPr>
        <p:blipFill>
          <a:blip r:embed="rId2"/>
          <a:stretch>
            <a:fillRect/>
          </a:stretch>
        </p:blipFill>
        <p:spPr>
          <a:xfrm>
            <a:off x="16476" y="6178"/>
            <a:ext cx="6010792" cy="6858000"/>
          </a:xfrm>
          <a:prstGeom prst="rect">
            <a:avLst/>
          </a:prstGeom>
        </p:spPr>
      </p:pic>
    </p:spTree>
    <p:extLst>
      <p:ext uri="{BB962C8B-B14F-4D97-AF65-F5344CB8AC3E}">
        <p14:creationId xmlns:p14="http://schemas.microsoft.com/office/powerpoint/2010/main" val="97412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0A26D-93ED-0786-0297-37BB03FDAC84}"/>
              </a:ext>
            </a:extLst>
          </p:cNvPr>
          <p:cNvSpPr/>
          <p:nvPr/>
        </p:nvSpPr>
        <p:spPr>
          <a:xfrm>
            <a:off x="0" y="0"/>
            <a:ext cx="12192000" cy="10379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Evokes Awareness</a:t>
            </a:r>
          </a:p>
        </p:txBody>
      </p:sp>
      <p:sp>
        <p:nvSpPr>
          <p:cNvPr id="6" name="TextBox 5">
            <a:extLst>
              <a:ext uri="{FF2B5EF4-FFF2-40B4-BE49-F238E27FC236}">
                <a16:creationId xmlns:a16="http://schemas.microsoft.com/office/drawing/2014/main" id="{BBFFA7B1-58DA-0B45-5BF5-569A59DF9E53}"/>
              </a:ext>
            </a:extLst>
          </p:cNvPr>
          <p:cNvSpPr txBox="1"/>
          <p:nvPr/>
        </p:nvSpPr>
        <p:spPr>
          <a:xfrm>
            <a:off x="529281" y="2118314"/>
            <a:ext cx="11133437" cy="2862322"/>
          </a:xfrm>
          <a:prstGeom prst="rect">
            <a:avLst/>
          </a:prstGeom>
          <a:noFill/>
        </p:spPr>
        <p:txBody>
          <a:bodyPr wrap="square">
            <a:spAutoFit/>
          </a:bodyPr>
          <a:lstStyle/>
          <a:p>
            <a:pPr algn="l"/>
            <a:r>
              <a:rPr lang="en-US" b="0" i="0" u="none" strike="noStrike" dirty="0">
                <a:solidFill>
                  <a:srgbClr val="212121"/>
                </a:solidFill>
                <a:effectLst/>
                <a:latin typeface="Aptos" panose="020B0004020202020204" pitchFamily="34" charset="0"/>
              </a:rPr>
              <a:t>Asking them to </a:t>
            </a:r>
            <a:r>
              <a:rPr lang="en-US" b="1" i="0" u="none" strike="noStrike" dirty="0">
                <a:solidFill>
                  <a:srgbClr val="212121"/>
                </a:solidFill>
                <a:effectLst/>
                <a:latin typeface="Aptos" panose="020B0004020202020204" pitchFamily="34" charset="0"/>
              </a:rPr>
              <a:t>"flip the script", reframing their current thinking</a:t>
            </a:r>
            <a:r>
              <a:rPr lang="en-US" b="0" i="0" u="none" strike="noStrike" dirty="0">
                <a:solidFill>
                  <a:srgbClr val="212121"/>
                </a:solidFill>
                <a:effectLst/>
                <a:latin typeface="Aptos" panose="020B0004020202020204" pitchFamily="34" charset="0"/>
              </a:rPr>
              <a:t> ex. if they are looking at something from a negative point of view ( seeing themselves as a victim) , what would it look like to see it from a positive perspective? ( seeing themselves as a victor)</a:t>
            </a:r>
          </a:p>
          <a:p>
            <a:pPr algn="l"/>
            <a:br>
              <a:rPr lang="en-US" b="0" i="0" u="none" strike="noStrike" dirty="0">
                <a:solidFill>
                  <a:srgbClr val="212121"/>
                </a:solidFill>
                <a:effectLst/>
                <a:latin typeface="Aptos" panose="020B0004020202020204" pitchFamily="34" charset="0"/>
              </a:rPr>
            </a:br>
            <a:endParaRPr lang="en-US" b="0" i="0" u="none" strike="noStrike" dirty="0">
              <a:solidFill>
                <a:srgbClr val="212121"/>
              </a:solidFill>
              <a:effectLst/>
              <a:latin typeface="Aptos" panose="020B0004020202020204" pitchFamily="34" charset="0"/>
            </a:endParaRPr>
          </a:p>
          <a:p>
            <a:r>
              <a:rPr lang="en-US" b="1" dirty="0">
                <a:solidFill>
                  <a:srgbClr val="212121"/>
                </a:solidFill>
                <a:latin typeface="Aptos" panose="020B0004020202020204" pitchFamily="34" charset="0"/>
              </a:rPr>
              <a:t>“Reflect </a:t>
            </a:r>
            <a:r>
              <a:rPr lang="en-US" b="1" i="0" u="none" strike="noStrike" dirty="0">
                <a:solidFill>
                  <a:srgbClr val="212121"/>
                </a:solidFill>
                <a:effectLst/>
                <a:latin typeface="Aptos" panose="020B0004020202020204" pitchFamily="34" charset="0"/>
              </a:rPr>
              <a:t>on the past"</a:t>
            </a:r>
            <a:r>
              <a:rPr lang="en-US" b="0" i="0" u="none" strike="noStrike" dirty="0">
                <a:solidFill>
                  <a:srgbClr val="212121"/>
                </a:solidFill>
                <a:effectLst/>
                <a:latin typeface="Aptos" panose="020B0004020202020204" pitchFamily="34" charset="0"/>
              </a:rPr>
              <a:t>  - when they are struggling with moving forward. Ask them to think of a time in their past when they successfully moved forward in a complex (or similar) situation. What did it take to do this? How were they able to accomplish it? How did they feel once they were successful? What could they use from that experience that might help them in their current situation? These are some of the probing questions I might ask with this activity.</a:t>
            </a:r>
          </a:p>
        </p:txBody>
      </p:sp>
    </p:spTree>
    <p:extLst>
      <p:ext uri="{BB962C8B-B14F-4D97-AF65-F5344CB8AC3E}">
        <p14:creationId xmlns:p14="http://schemas.microsoft.com/office/powerpoint/2010/main" val="5480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6BB07A-A463-5CDA-02D9-FCC75DE3C0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D5FBCC-3C14-0558-7B45-92C97837020B}"/>
              </a:ext>
            </a:extLst>
          </p:cNvPr>
          <p:cNvSpPr/>
          <p:nvPr/>
        </p:nvSpPr>
        <p:spPr>
          <a:xfrm>
            <a:off x="0" y="0"/>
            <a:ext cx="12192000" cy="10379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Evokes Awareness</a:t>
            </a:r>
          </a:p>
        </p:txBody>
      </p:sp>
      <p:sp>
        <p:nvSpPr>
          <p:cNvPr id="2" name="Content Placeholder 2">
            <a:extLst>
              <a:ext uri="{FF2B5EF4-FFF2-40B4-BE49-F238E27FC236}">
                <a16:creationId xmlns:a16="http://schemas.microsoft.com/office/drawing/2014/main" id="{5D50483C-51BB-414E-AA14-FE4413444A14}"/>
              </a:ext>
            </a:extLst>
          </p:cNvPr>
          <p:cNvSpPr>
            <a:spLocks noGrp="1"/>
          </p:cNvSpPr>
          <p:nvPr>
            <p:ph idx="1"/>
          </p:nvPr>
        </p:nvSpPr>
        <p:spPr>
          <a:xfrm>
            <a:off x="458694" y="1949450"/>
            <a:ext cx="11274612" cy="4195763"/>
          </a:xfrm>
        </p:spPr>
        <p:txBody>
          <a:bodyPr/>
          <a:lstStyle/>
          <a:p>
            <a:pPr marL="0" indent="0">
              <a:buNone/>
            </a:pPr>
            <a:r>
              <a:rPr lang="en-US" b="1" dirty="0"/>
              <a:t>The impact of assumptions. </a:t>
            </a:r>
          </a:p>
          <a:p>
            <a:pPr marL="0" indent="0">
              <a:buNone/>
            </a:pPr>
            <a:r>
              <a:rPr lang="en-US" dirty="0"/>
              <a:t>“OK – so I heard you say your direct reports are incompetent. How does that belief impact you?”</a:t>
            </a:r>
          </a:p>
          <a:p>
            <a:pPr marL="0" indent="0">
              <a:buNone/>
            </a:pPr>
            <a:endParaRPr lang="en-US" dirty="0"/>
          </a:p>
          <a:p>
            <a:pPr marL="0" indent="0">
              <a:buNone/>
            </a:pPr>
            <a:r>
              <a:rPr lang="en-US" b="1" dirty="0"/>
              <a:t>Observe how the client’s statement impacts you. </a:t>
            </a:r>
          </a:p>
          <a:p>
            <a:pPr marL="0" indent="0">
              <a:buNone/>
            </a:pPr>
            <a:r>
              <a:rPr lang="en-US" dirty="0"/>
              <a:t>” Wow! When you said that you felt freedom, my whole body felt lighter. How did that feel for you?”</a:t>
            </a:r>
          </a:p>
          <a:p>
            <a:pPr marL="0" indent="0">
              <a:buNone/>
            </a:pPr>
            <a:endParaRPr lang="en-US" dirty="0"/>
          </a:p>
        </p:txBody>
      </p:sp>
    </p:spTree>
    <p:extLst>
      <p:ext uri="{BB962C8B-B14F-4D97-AF65-F5344CB8AC3E}">
        <p14:creationId xmlns:p14="http://schemas.microsoft.com/office/powerpoint/2010/main" val="87503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1B8D96-73FD-F272-93DD-C5ADE048C4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31C8BE-B8D0-F164-7F63-13C0A65727B0}"/>
              </a:ext>
            </a:extLst>
          </p:cNvPr>
          <p:cNvSpPr txBox="1"/>
          <p:nvPr/>
        </p:nvSpPr>
        <p:spPr>
          <a:xfrm>
            <a:off x="5362832" y="284205"/>
            <a:ext cx="3657604" cy="523220"/>
          </a:xfrm>
          <a:prstGeom prst="rect">
            <a:avLst/>
          </a:prstGeom>
          <a:noFill/>
        </p:spPr>
        <p:txBody>
          <a:bodyPr wrap="none" rtlCol="0">
            <a:spAutoFit/>
          </a:bodyPr>
          <a:lstStyle/>
          <a:p>
            <a:r>
              <a:rPr lang="en-US" sz="2800" b="1" dirty="0"/>
              <a:t>Walking The Ladder</a:t>
            </a:r>
          </a:p>
        </p:txBody>
      </p:sp>
      <p:sp>
        <p:nvSpPr>
          <p:cNvPr id="5" name="TextBox 4">
            <a:extLst>
              <a:ext uri="{FF2B5EF4-FFF2-40B4-BE49-F238E27FC236}">
                <a16:creationId xmlns:a16="http://schemas.microsoft.com/office/drawing/2014/main" id="{38F17C48-98B3-3C89-4CC2-946FB26BACBA}"/>
              </a:ext>
            </a:extLst>
          </p:cNvPr>
          <p:cNvSpPr txBox="1"/>
          <p:nvPr/>
        </p:nvSpPr>
        <p:spPr>
          <a:xfrm>
            <a:off x="5622323" y="929127"/>
            <a:ext cx="5894173" cy="4893647"/>
          </a:xfrm>
          <a:prstGeom prst="rect">
            <a:avLst/>
          </a:prstGeom>
          <a:noFill/>
        </p:spPr>
        <p:txBody>
          <a:bodyPr wrap="square" rtlCol="0">
            <a:spAutoFit/>
          </a:bodyPr>
          <a:lstStyle/>
          <a:p>
            <a:r>
              <a:rPr lang="en-US" sz="2400" dirty="0">
                <a:effectLst/>
                <a:latin typeface="Helvetica" pitchFamily="2" charset="0"/>
              </a:rPr>
              <a:t>As coaches, our goal is to challenge and refine the beliefs and assumptions that influence our clients’ perspectives.  </a:t>
            </a:r>
          </a:p>
          <a:p>
            <a:endParaRPr lang="en-US" sz="2400" dirty="0">
              <a:latin typeface="Helvetica" pitchFamily="2" charset="0"/>
            </a:endParaRPr>
          </a:p>
          <a:p>
            <a:r>
              <a:rPr lang="en-US" sz="2400" dirty="0">
                <a:effectLst/>
                <a:latin typeface="Helvetica" pitchFamily="2" charset="0"/>
              </a:rPr>
              <a:t>The ladder of inference particularly helps coaches help their clients examine sensitive triggers for specific behaviors and understand why they feel and act in certain ways. </a:t>
            </a:r>
          </a:p>
          <a:p>
            <a:endParaRPr lang="en-US" sz="2400" dirty="0">
              <a:latin typeface="Helvetica" pitchFamily="2" charset="0"/>
            </a:endParaRPr>
          </a:p>
          <a:p>
            <a:r>
              <a:rPr lang="en-US" sz="2400" dirty="0">
                <a:effectLst/>
                <a:latin typeface="Helvetica" pitchFamily="2" charset="0"/>
              </a:rPr>
              <a:t>This tool helps clients revisit the situation and relook at all the facts again to see if other conclusions can be drawn from it.</a:t>
            </a:r>
          </a:p>
        </p:txBody>
      </p:sp>
      <p:pic>
        <p:nvPicPr>
          <p:cNvPr id="8" name="Picture 7" descr="A magnifying glass over a miniature figure&#10;&#10;Description automatically generated">
            <a:extLst>
              <a:ext uri="{FF2B5EF4-FFF2-40B4-BE49-F238E27FC236}">
                <a16:creationId xmlns:a16="http://schemas.microsoft.com/office/drawing/2014/main" id="{F663A710-1706-84CF-33C1-53D96967665C}"/>
              </a:ext>
            </a:extLst>
          </p:cNvPr>
          <p:cNvPicPr>
            <a:picLocks noChangeAspect="1"/>
          </p:cNvPicPr>
          <p:nvPr/>
        </p:nvPicPr>
        <p:blipFill>
          <a:blip r:embed="rId2"/>
          <a:stretch>
            <a:fillRect/>
          </a:stretch>
        </p:blipFill>
        <p:spPr>
          <a:xfrm>
            <a:off x="-1060244" y="0"/>
            <a:ext cx="6287152" cy="6858000"/>
          </a:xfrm>
          <a:prstGeom prst="rect">
            <a:avLst/>
          </a:prstGeom>
        </p:spPr>
      </p:pic>
    </p:spTree>
    <p:extLst>
      <p:ext uri="{BB962C8B-B14F-4D97-AF65-F5344CB8AC3E}">
        <p14:creationId xmlns:p14="http://schemas.microsoft.com/office/powerpoint/2010/main" val="145791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A6C3ECD-CAD4-B3BE-E331-391DE905F8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9AC451-348B-5814-F074-D998AA6E0E9F}"/>
              </a:ext>
            </a:extLst>
          </p:cNvPr>
          <p:cNvSpPr txBox="1"/>
          <p:nvPr/>
        </p:nvSpPr>
        <p:spPr>
          <a:xfrm>
            <a:off x="4353695" y="1087395"/>
            <a:ext cx="3657604" cy="523220"/>
          </a:xfrm>
          <a:prstGeom prst="rect">
            <a:avLst/>
          </a:prstGeom>
          <a:noFill/>
        </p:spPr>
        <p:txBody>
          <a:bodyPr wrap="none" rtlCol="0">
            <a:spAutoFit/>
          </a:bodyPr>
          <a:lstStyle/>
          <a:p>
            <a:r>
              <a:rPr lang="en-US" sz="2800" b="1" dirty="0"/>
              <a:t>Walking The Ladder</a:t>
            </a:r>
          </a:p>
        </p:txBody>
      </p:sp>
      <p:pic>
        <p:nvPicPr>
          <p:cNvPr id="3" name="Picture 2" descr="A diagram of a pyramid&#10;&#10;Description automatically generated">
            <a:extLst>
              <a:ext uri="{FF2B5EF4-FFF2-40B4-BE49-F238E27FC236}">
                <a16:creationId xmlns:a16="http://schemas.microsoft.com/office/drawing/2014/main" id="{5AA92258-CB12-63A0-6AF0-28D44A174175}"/>
              </a:ext>
            </a:extLst>
          </p:cNvPr>
          <p:cNvPicPr>
            <a:picLocks noChangeAspect="1"/>
          </p:cNvPicPr>
          <p:nvPr/>
        </p:nvPicPr>
        <p:blipFill>
          <a:blip r:embed="rId2"/>
          <a:stretch>
            <a:fillRect/>
          </a:stretch>
        </p:blipFill>
        <p:spPr>
          <a:xfrm>
            <a:off x="3471047" y="2048991"/>
            <a:ext cx="5422900" cy="3822700"/>
          </a:xfrm>
          <a:prstGeom prst="rect">
            <a:avLst/>
          </a:prstGeom>
        </p:spPr>
      </p:pic>
    </p:spTree>
    <p:extLst>
      <p:ext uri="{BB962C8B-B14F-4D97-AF65-F5344CB8AC3E}">
        <p14:creationId xmlns:p14="http://schemas.microsoft.com/office/powerpoint/2010/main" val="407895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9FFEC7-4121-D825-509C-3AB97C8FA4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CDF814-6559-2A57-DBDC-CF5004EA9E76}"/>
              </a:ext>
            </a:extLst>
          </p:cNvPr>
          <p:cNvSpPr txBox="1"/>
          <p:nvPr/>
        </p:nvSpPr>
        <p:spPr>
          <a:xfrm>
            <a:off x="5362832" y="580767"/>
            <a:ext cx="2621680" cy="523220"/>
          </a:xfrm>
          <a:prstGeom prst="rect">
            <a:avLst/>
          </a:prstGeom>
          <a:noFill/>
        </p:spPr>
        <p:txBody>
          <a:bodyPr wrap="none" rtlCol="0">
            <a:spAutoFit/>
          </a:bodyPr>
          <a:lstStyle/>
          <a:p>
            <a:r>
              <a:rPr lang="en-US" sz="2800" b="1" dirty="0"/>
              <a:t>Time Machine</a:t>
            </a:r>
          </a:p>
        </p:txBody>
      </p:sp>
      <p:sp>
        <p:nvSpPr>
          <p:cNvPr id="5" name="TextBox 4">
            <a:extLst>
              <a:ext uri="{FF2B5EF4-FFF2-40B4-BE49-F238E27FC236}">
                <a16:creationId xmlns:a16="http://schemas.microsoft.com/office/drawing/2014/main" id="{1ECE159B-8832-4493-024E-523B4AE3A5E8}"/>
              </a:ext>
            </a:extLst>
          </p:cNvPr>
          <p:cNvSpPr txBox="1"/>
          <p:nvPr/>
        </p:nvSpPr>
        <p:spPr>
          <a:xfrm>
            <a:off x="5622323" y="1225689"/>
            <a:ext cx="5894173" cy="4893647"/>
          </a:xfrm>
          <a:prstGeom prst="rect">
            <a:avLst/>
          </a:prstGeom>
          <a:noFill/>
        </p:spPr>
        <p:txBody>
          <a:bodyPr wrap="square" rtlCol="0">
            <a:spAutoFit/>
          </a:bodyPr>
          <a:lstStyle/>
          <a:p>
            <a:r>
              <a:rPr lang="en-US" sz="2400" dirty="0">
                <a:latin typeface="Helvetica" pitchFamily="2" charset="0"/>
              </a:rPr>
              <a:t>“F</a:t>
            </a:r>
            <a:r>
              <a:rPr lang="en-US" sz="2400" dirty="0">
                <a:effectLst/>
                <a:latin typeface="Helvetica" pitchFamily="2" charset="0"/>
              </a:rPr>
              <a:t>uture </a:t>
            </a:r>
            <a:r>
              <a:rPr lang="en-US" sz="2400" dirty="0">
                <a:latin typeface="Helvetica" pitchFamily="2" charset="0"/>
              </a:rPr>
              <a:t>P</a:t>
            </a:r>
            <a:r>
              <a:rPr lang="en-US" sz="2400" dirty="0">
                <a:effectLst/>
                <a:latin typeface="Helvetica" pitchFamily="2" charset="0"/>
              </a:rPr>
              <a:t>acing</a:t>
            </a:r>
            <a:r>
              <a:rPr lang="en-US" sz="2400" dirty="0">
                <a:latin typeface="Helvetica" pitchFamily="2" charset="0"/>
              </a:rPr>
              <a:t>” </a:t>
            </a:r>
            <a:r>
              <a:rPr lang="en-US" sz="2400" dirty="0">
                <a:effectLst/>
                <a:latin typeface="Helvetica" pitchFamily="2" charset="0"/>
              </a:rPr>
              <a:t>helps a client with a goal that is future tense and intrinsically motivating.  </a:t>
            </a:r>
          </a:p>
          <a:p>
            <a:endParaRPr lang="en-US" sz="2400" dirty="0">
              <a:latin typeface="Helvetica" pitchFamily="2" charset="0"/>
            </a:endParaRPr>
          </a:p>
          <a:p>
            <a:r>
              <a:rPr lang="en-US" sz="2400" dirty="0">
                <a:effectLst/>
                <a:latin typeface="Helvetica" pitchFamily="2" charset="0"/>
              </a:rPr>
              <a:t>Ask a client to imagine they are getting a a time machine and it will take them 12 months into the future. </a:t>
            </a:r>
          </a:p>
          <a:p>
            <a:r>
              <a:rPr lang="en-US" sz="2400" dirty="0">
                <a:effectLst/>
                <a:latin typeface="Helvetica" pitchFamily="2" charset="0"/>
              </a:rPr>
              <a:t> </a:t>
            </a:r>
          </a:p>
          <a:p>
            <a:r>
              <a:rPr lang="en-US" sz="2400" dirty="0">
                <a:effectLst/>
                <a:latin typeface="Helvetica" pitchFamily="2" charset="0"/>
              </a:rPr>
              <a:t>Then ask the client questions that bring this new time into perspective.  Then ask the client to de engineering how they got to that spot and what goals they need to focus on.</a:t>
            </a:r>
          </a:p>
        </p:txBody>
      </p:sp>
      <p:pic>
        <p:nvPicPr>
          <p:cNvPr id="3" name="Picture 2" descr="A person sitting on a bench&#10;&#10;Description automatically generated">
            <a:extLst>
              <a:ext uri="{FF2B5EF4-FFF2-40B4-BE49-F238E27FC236}">
                <a16:creationId xmlns:a16="http://schemas.microsoft.com/office/drawing/2014/main" id="{A0476188-8D52-2B87-48F0-6D98E155FD84}"/>
              </a:ext>
            </a:extLst>
          </p:cNvPr>
          <p:cNvPicPr>
            <a:picLocks noChangeAspect="1"/>
          </p:cNvPicPr>
          <p:nvPr/>
        </p:nvPicPr>
        <p:blipFill>
          <a:blip r:embed="rId2"/>
          <a:stretch>
            <a:fillRect/>
          </a:stretch>
        </p:blipFill>
        <p:spPr>
          <a:xfrm>
            <a:off x="0" y="12357"/>
            <a:ext cx="4880919" cy="6833287"/>
          </a:xfrm>
          <a:prstGeom prst="rect">
            <a:avLst/>
          </a:prstGeom>
        </p:spPr>
      </p:pic>
    </p:spTree>
    <p:extLst>
      <p:ext uri="{BB962C8B-B14F-4D97-AF65-F5344CB8AC3E}">
        <p14:creationId xmlns:p14="http://schemas.microsoft.com/office/powerpoint/2010/main" val="309520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D6B9A18-F0F4-0D82-404A-46A2F96B938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EC98286-32BD-A37C-C236-F3CD3E819FDB}"/>
              </a:ext>
            </a:extLst>
          </p:cNvPr>
          <p:cNvSpPr/>
          <p:nvPr/>
        </p:nvSpPr>
        <p:spPr>
          <a:xfrm>
            <a:off x="0" y="0"/>
            <a:ext cx="12192000" cy="10379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venir Next LT Pro"/>
                <a:ea typeface="+mn-ea"/>
                <a:cs typeface="+mn-cs"/>
              </a:rPr>
              <a:t>Evokes Awareness</a:t>
            </a:r>
          </a:p>
        </p:txBody>
      </p:sp>
      <p:sp>
        <p:nvSpPr>
          <p:cNvPr id="2" name="Content Placeholder 2">
            <a:extLst>
              <a:ext uri="{FF2B5EF4-FFF2-40B4-BE49-F238E27FC236}">
                <a16:creationId xmlns:a16="http://schemas.microsoft.com/office/drawing/2014/main" id="{51D2542F-A7E2-3994-A832-F75716A39A60}"/>
              </a:ext>
            </a:extLst>
          </p:cNvPr>
          <p:cNvSpPr>
            <a:spLocks noGrp="1"/>
          </p:cNvSpPr>
          <p:nvPr>
            <p:ph idx="1"/>
          </p:nvPr>
        </p:nvSpPr>
        <p:spPr>
          <a:xfrm>
            <a:off x="458694" y="1949450"/>
            <a:ext cx="11274612" cy="4195763"/>
          </a:xfrm>
        </p:spPr>
        <p:txBody>
          <a:bodyPr>
            <a:normAutofit lnSpcReduction="10000"/>
          </a:bodyPr>
          <a:lstStyle/>
          <a:p>
            <a:pPr marL="0" indent="0">
              <a:buNone/>
            </a:pPr>
            <a:r>
              <a:rPr lang="en-US" b="1" dirty="0"/>
              <a:t>Clean Language </a:t>
            </a:r>
            <a:endParaRPr lang="en-US" dirty="0"/>
          </a:p>
          <a:p>
            <a:pPr marL="0" indent="0">
              <a:buNone/>
            </a:pPr>
            <a:r>
              <a:rPr lang="en-US" dirty="0"/>
              <a:t>Stretch your client's awareness by providing the space for them to go deeper into their thoughts. </a:t>
            </a:r>
          </a:p>
          <a:p>
            <a:pPr marL="0" indent="0">
              <a:buNone/>
            </a:pPr>
            <a:endParaRPr lang="en-US" dirty="0"/>
          </a:p>
          <a:p>
            <a:pPr marL="0" indent="0">
              <a:buNone/>
            </a:pPr>
            <a:r>
              <a:rPr lang="en-US" b="1" dirty="0"/>
              <a:t>Drawing</a:t>
            </a:r>
            <a:r>
              <a:rPr lang="en-US" dirty="0"/>
              <a:t> </a:t>
            </a:r>
          </a:p>
          <a:p>
            <a:pPr marL="0" indent="0">
              <a:buNone/>
            </a:pPr>
            <a:r>
              <a:rPr lang="en-US" dirty="0"/>
              <a:t>Ask your client to draw how they feel. Towards the end of the session, ask them to draw a current state OR ask them what changes in the picture. </a:t>
            </a:r>
          </a:p>
        </p:txBody>
      </p:sp>
    </p:spTree>
    <p:extLst>
      <p:ext uri="{BB962C8B-B14F-4D97-AF65-F5344CB8AC3E}">
        <p14:creationId xmlns:p14="http://schemas.microsoft.com/office/powerpoint/2010/main" val="218197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747D2E-94DE-ED64-7C46-ED237F6024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B284E3-FCDE-8B86-C316-DB32D3295C79}"/>
              </a:ext>
            </a:extLst>
          </p:cNvPr>
          <p:cNvSpPr txBox="1"/>
          <p:nvPr/>
        </p:nvSpPr>
        <p:spPr>
          <a:xfrm>
            <a:off x="5721177" y="2063578"/>
            <a:ext cx="3256148" cy="523220"/>
          </a:xfrm>
          <a:prstGeom prst="rect">
            <a:avLst/>
          </a:prstGeom>
          <a:noFill/>
        </p:spPr>
        <p:txBody>
          <a:bodyPr wrap="none" rtlCol="0">
            <a:spAutoFit/>
          </a:bodyPr>
          <a:lstStyle/>
          <a:p>
            <a:r>
              <a:rPr lang="en-US" sz="2800" b="1" dirty="0"/>
              <a:t>Creative Learning</a:t>
            </a:r>
          </a:p>
        </p:txBody>
      </p:sp>
      <p:sp>
        <p:nvSpPr>
          <p:cNvPr id="5" name="TextBox 4">
            <a:extLst>
              <a:ext uri="{FF2B5EF4-FFF2-40B4-BE49-F238E27FC236}">
                <a16:creationId xmlns:a16="http://schemas.microsoft.com/office/drawing/2014/main" id="{5047E165-45FC-16ED-A81A-FEC666A58CA1}"/>
              </a:ext>
            </a:extLst>
          </p:cNvPr>
          <p:cNvSpPr txBox="1"/>
          <p:nvPr/>
        </p:nvSpPr>
        <p:spPr>
          <a:xfrm>
            <a:off x="5721177" y="2844424"/>
            <a:ext cx="5894173" cy="2554545"/>
          </a:xfrm>
          <a:prstGeom prst="rect">
            <a:avLst/>
          </a:prstGeom>
          <a:noFill/>
        </p:spPr>
        <p:txBody>
          <a:bodyPr wrap="square" rtlCol="0">
            <a:spAutoFit/>
          </a:bodyPr>
          <a:lstStyle/>
          <a:p>
            <a:pPr marL="0" indent="0">
              <a:buNone/>
            </a:pPr>
            <a:r>
              <a:rPr lang="en-US" sz="3200" dirty="0"/>
              <a:t>Ask your client to draw how they feel. Towards the end of the session, ask them to draw a current state OR ask them what changes in the picture. </a:t>
            </a:r>
          </a:p>
        </p:txBody>
      </p:sp>
      <p:pic>
        <p:nvPicPr>
          <p:cNvPr id="2" name="Picture 1" descr="A close-up of a book&#10;&#10;Description automatically generated">
            <a:extLst>
              <a:ext uri="{FF2B5EF4-FFF2-40B4-BE49-F238E27FC236}">
                <a16:creationId xmlns:a16="http://schemas.microsoft.com/office/drawing/2014/main" id="{1798FEE2-DB8D-9D67-1F2F-9CD49F1EAE45}"/>
              </a:ext>
            </a:extLst>
          </p:cNvPr>
          <p:cNvPicPr>
            <a:picLocks noChangeAspect="1"/>
          </p:cNvPicPr>
          <p:nvPr/>
        </p:nvPicPr>
        <p:blipFill>
          <a:blip r:embed="rId2"/>
          <a:stretch>
            <a:fillRect/>
          </a:stretch>
        </p:blipFill>
        <p:spPr>
          <a:xfrm>
            <a:off x="0" y="0"/>
            <a:ext cx="5143500" cy="6858000"/>
          </a:xfrm>
          <a:prstGeom prst="rect">
            <a:avLst/>
          </a:prstGeom>
        </p:spPr>
      </p:pic>
    </p:spTree>
    <p:extLst>
      <p:ext uri="{BB962C8B-B14F-4D97-AF65-F5344CB8AC3E}">
        <p14:creationId xmlns:p14="http://schemas.microsoft.com/office/powerpoint/2010/main" val="2613823519"/>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1A212E"/>
      </a:dk2>
      <a:lt2>
        <a:srgbClr val="F0F3F1"/>
      </a:lt2>
      <a:accent1>
        <a:srgbClr val="E729A7"/>
      </a:accent1>
      <a:accent2>
        <a:srgbClr val="C517D5"/>
      </a:accent2>
      <a:accent3>
        <a:srgbClr val="8829E7"/>
      </a:accent3>
      <a:accent4>
        <a:srgbClr val="3E30D9"/>
      </a:accent4>
      <a:accent5>
        <a:srgbClr val="2968E7"/>
      </a:accent5>
      <a:accent6>
        <a:srgbClr val="17A5D5"/>
      </a:accent6>
      <a:hlink>
        <a:srgbClr val="3F54B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1551</TotalTime>
  <Words>490</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Avenir Next LT Pro</vt:lpstr>
      <vt:lpstr>AvenirNext LT Pro Medium</vt:lpstr>
      <vt:lpstr>Helvetica</vt:lpstr>
      <vt:lpstr>Sabon Next LT</vt:lpstr>
      <vt:lpstr>DappledVTI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Thornton</dc:creator>
  <cp:lastModifiedBy>Mina Brown</cp:lastModifiedBy>
  <cp:revision>4</cp:revision>
  <cp:lastPrinted>2024-06-19T15:21:34Z</cp:lastPrinted>
  <dcterms:created xsi:type="dcterms:W3CDTF">2024-06-18T13:24:15Z</dcterms:created>
  <dcterms:modified xsi:type="dcterms:W3CDTF">2024-06-19T15:22:39Z</dcterms:modified>
</cp:coreProperties>
</file>